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  <p:embeddedFont>
      <p:font typeface="Roboto Mono"/>
      <p:regular r:id="rId25"/>
      <p:bold r:id="rId26"/>
      <p:italic r:id="rId27"/>
      <p:boldItalic r:id="rId28"/>
    </p:embeddedFont>
    <p:embeddedFont>
      <p:font typeface="Open Sans Light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Light-italic.fntdata"/><Relationship Id="rId30" Type="http://schemas.openxmlformats.org/officeDocument/2006/relationships/font" Target="fonts/OpenSansLight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OpenSans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font" Target="fonts/GoogleSans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-italic.fntdata"/><Relationship Id="rId18" Type="http://schemas.openxmlformats.org/officeDocument/2006/relationships/font" Target="fonts/Google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8522c7a1f_0_1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b8522c7a1f_0_1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2a0837f1e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12a0837f1e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8522c7a1f_0_13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b8522c7a1f_0_13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8522c7a1f_0_12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b8522c7a1f_0_12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2a0837f1e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12a0837f1e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2a0837f1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12a0837f1e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2a0837f1e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12a0837f1e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2a0838067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12a0838067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2a0837f1e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12a0837f1e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2a0837f1e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12a0837f1e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2a0837f1e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12a0837f1e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422681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7644" y="483797"/>
            <a:ext cx="78513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451256" y="1593431"/>
            <a:ext cx="3313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347644" y="483797"/>
            <a:ext cx="3520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422681" y="1138228"/>
            <a:ext cx="33132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854513" y="1178831"/>
            <a:ext cx="5453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oogle Sans"/>
              <a:buNone/>
              <a:defRPr sz="2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1256" y="1160634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○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 sz="14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●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○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 Light"/>
              <a:buChar char="■"/>
              <a:defRPr sz="11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idx="1" type="subTitle"/>
          </p:nvPr>
        </p:nvSpPr>
        <p:spPr>
          <a:xfrm>
            <a:off x="1006000" y="3210775"/>
            <a:ext cx="5175900" cy="300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24팀 다다른(김예은, 최원혁, 강다인, 신형철)</a:t>
            </a:r>
            <a:endParaRPr/>
          </a:p>
        </p:txBody>
      </p:sp>
      <p:sp>
        <p:nvSpPr>
          <p:cNvPr id="114" name="Google Shape;114;p26"/>
          <p:cNvSpPr txBox="1"/>
          <p:nvPr>
            <p:ph idx="2" type="subTitle"/>
          </p:nvPr>
        </p:nvSpPr>
        <p:spPr>
          <a:xfrm>
            <a:off x="1006006" y="2690150"/>
            <a:ext cx="5863800" cy="453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Gender Neutral Dictionary</a:t>
            </a:r>
            <a:endParaRPr sz="2500"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99" y="1632712"/>
            <a:ext cx="2951675" cy="10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854513" y="1178831"/>
            <a:ext cx="54534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개발 계획</a:t>
            </a:r>
            <a:endParaRPr/>
          </a:p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1005291" y="1833263"/>
            <a:ext cx="63981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GeDi:Gender Neutral Dictionary</a:t>
            </a:r>
            <a:endParaRPr/>
          </a:p>
        </p:txBody>
      </p:sp>
      <p:sp>
        <p:nvSpPr>
          <p:cNvPr id="190" name="Google Shape;190;p35"/>
          <p:cNvSpPr txBox="1"/>
          <p:nvPr>
            <p:ph idx="2" type="body"/>
          </p:nvPr>
        </p:nvSpPr>
        <p:spPr>
          <a:xfrm>
            <a:off x="929091" y="2288466"/>
            <a:ext cx="5941200" cy="1900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Open Sans"/>
              <a:buChar char="●"/>
            </a:pPr>
            <a:r>
              <a:rPr lang="ko" sz="1400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Android 이미지 인식 기능 지원</a:t>
            </a:r>
            <a:endParaRPr sz="1400">
              <a:solidFill>
                <a:srgbClr val="24292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Open Sans"/>
              <a:buChar char="●"/>
            </a:pPr>
            <a:r>
              <a:rPr lang="ko" sz="1400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성평등 단어사전 데이터 보충 및 인덱스 기능 개발</a:t>
            </a:r>
            <a:endParaRPr sz="1400">
              <a:solidFill>
                <a:srgbClr val="24292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Open Sans"/>
              <a:buChar char="●"/>
            </a:pPr>
            <a:r>
              <a:rPr lang="ko" sz="1400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퀴즈 문제 및 선택지 다양화</a:t>
            </a:r>
            <a:endParaRPr sz="1400">
              <a:solidFill>
                <a:srgbClr val="24292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Open Sans"/>
              <a:buChar char="●"/>
            </a:pPr>
            <a:r>
              <a:rPr lang="ko" sz="1400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매일 문제 기능 업데이트</a:t>
            </a:r>
            <a:endParaRPr sz="1400">
              <a:solidFill>
                <a:srgbClr val="24292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Open Sans"/>
              <a:buChar char="●"/>
            </a:pPr>
            <a:r>
              <a:rPr lang="ko" sz="1400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스크랩 기능 완성</a:t>
            </a:r>
            <a:endParaRPr sz="1400">
              <a:solidFill>
                <a:srgbClr val="24292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Open Sans"/>
              <a:buChar char="●"/>
            </a:pPr>
            <a:r>
              <a:rPr lang="ko" sz="1400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퀴즈 풀이 여부를 메인화면 주간 달력에 반영</a:t>
            </a:r>
            <a:endParaRPr sz="1400">
              <a:solidFill>
                <a:srgbClr val="24292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1839891" y="1590453"/>
            <a:ext cx="5464200" cy="19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 Light"/>
              <a:buNone/>
            </a:pPr>
            <a:r>
              <a:rPr lang="ko" sz="2100"/>
              <a:t>저희 GeDi 프로젝트를 통하여 일상 속 성차별 단어를 교정하고 더욱 평등하고 자유로운 대한민국으로 나아갈 수 있었으면 좋겠습니다.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854513" y="1178831"/>
            <a:ext cx="54534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의도</a:t>
            </a:r>
            <a:endParaRPr/>
          </a:p>
        </p:txBody>
      </p:sp>
      <p:sp>
        <p:nvSpPr>
          <p:cNvPr id="121" name="Google Shape;121;p27"/>
          <p:cNvSpPr txBox="1"/>
          <p:nvPr>
            <p:ph idx="1" type="subTitle"/>
          </p:nvPr>
        </p:nvSpPr>
        <p:spPr>
          <a:xfrm>
            <a:off x="1005291" y="1833263"/>
            <a:ext cx="6398100" cy="346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GeDi:Gender Neutral Dictionary</a:t>
            </a:r>
            <a:endParaRPr/>
          </a:p>
        </p:txBody>
      </p:sp>
      <p:sp>
        <p:nvSpPr>
          <p:cNvPr id="122" name="Google Shape;122;p27"/>
          <p:cNvSpPr txBox="1"/>
          <p:nvPr>
            <p:ph idx="2" type="body"/>
          </p:nvPr>
        </p:nvSpPr>
        <p:spPr>
          <a:xfrm>
            <a:off x="929091" y="2288466"/>
            <a:ext cx="5941200" cy="1900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Open Sans"/>
              <a:buChar char="●"/>
            </a:pPr>
            <a:r>
              <a:rPr lang="ko" sz="1400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GeDi(Gender Neutral Dictionary)는 일상 속에서 관습처럼 굳어진 채 사용되는 성차별 단어를 성평등 단어로 바꾸기 위해 기획된 성평등 단어사전입니다.</a:t>
            </a:r>
            <a:endParaRPr sz="1400">
              <a:solidFill>
                <a:srgbClr val="24292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Open Sans"/>
              <a:buChar char="●"/>
            </a:pPr>
            <a:r>
              <a:rPr lang="ko" sz="1400">
                <a:solidFill>
                  <a:srgbClr val="24292F"/>
                </a:solidFill>
                <a:latin typeface="Open Sans"/>
                <a:ea typeface="Open Sans"/>
                <a:cs typeface="Open Sans"/>
                <a:sym typeface="Open Sans"/>
              </a:rPr>
              <a:t>간단한 문제풀이를 통해 스스로의 성평등 의식을 점검해보고, 사용자가 보다 높은 성평등 의식 수준을 지향할 수 있도록 경험을 제공합니다.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ko"/>
              <a:t>사용 기술</a:t>
            </a:r>
            <a:endParaRPr/>
          </a:p>
        </p:txBody>
      </p:sp>
      <p:sp>
        <p:nvSpPr>
          <p:cNvPr id="128" name="Google Shape;128;p28"/>
          <p:cNvSpPr txBox="1"/>
          <p:nvPr>
            <p:ph idx="2" type="subTitle"/>
          </p:nvPr>
        </p:nvSpPr>
        <p:spPr>
          <a:xfrm>
            <a:off x="410869" y="1138228"/>
            <a:ext cx="8255400" cy="623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A73E8"/>
                </a:solidFill>
              </a:rPr>
              <a:t>GeDi:Gender Neutral Dictionary</a:t>
            </a:r>
            <a:endParaRPr>
              <a:solidFill>
                <a:srgbClr val="1A73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431063" y="1529869"/>
            <a:ext cx="8214900" cy="1916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000"/>
              <a:buFont typeface="Open Sans"/>
              <a:buChar char="●"/>
            </a:pPr>
            <a:r>
              <a:rPr lang="ko" sz="2000">
                <a:solidFill>
                  <a:srgbClr val="24292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Flutter</a:t>
            </a:r>
            <a:endParaRPr sz="2000">
              <a:solidFill>
                <a:srgbClr val="24292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000"/>
              <a:buFont typeface="Open Sans"/>
              <a:buChar char="●"/>
            </a:pPr>
            <a:r>
              <a:rPr lang="ko" sz="2000">
                <a:solidFill>
                  <a:srgbClr val="24292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FireBase</a:t>
            </a:r>
            <a:endParaRPr sz="2000">
              <a:solidFill>
                <a:srgbClr val="24292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000"/>
              <a:buFont typeface="Open Sans"/>
              <a:buChar char="●"/>
            </a:pPr>
            <a:r>
              <a:rPr lang="ko" sz="2000">
                <a:solidFill>
                  <a:srgbClr val="24292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Google ML Kit ver. 2</a:t>
            </a:r>
            <a:endParaRPr sz="2000">
              <a:solidFill>
                <a:srgbClr val="24292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422681" y="1593431"/>
            <a:ext cx="3678300" cy="72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4292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GeDi에 처음 접속하면 Google 계정을 통해 로그인할 수 있습니다.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9"/>
          <p:cNvSpPr txBox="1"/>
          <p:nvPr>
            <p:ph type="title"/>
          </p:nvPr>
        </p:nvSpPr>
        <p:spPr>
          <a:xfrm>
            <a:off x="363900" y="483797"/>
            <a:ext cx="35202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소개</a:t>
            </a:r>
            <a:endParaRPr/>
          </a:p>
        </p:txBody>
      </p:sp>
      <p:sp>
        <p:nvSpPr>
          <p:cNvPr id="136" name="Google Shape;136;p29"/>
          <p:cNvSpPr txBox="1"/>
          <p:nvPr>
            <p:ph idx="2" type="subTitle"/>
          </p:nvPr>
        </p:nvSpPr>
        <p:spPr>
          <a:xfrm>
            <a:off x="422681" y="1138228"/>
            <a:ext cx="3313200" cy="28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1A73E8"/>
                </a:solidFill>
              </a:rPr>
              <a:t>GeDi:Gender Neutral Dictionary</a:t>
            </a:r>
            <a:endParaRPr sz="1300"/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598" y="0"/>
            <a:ext cx="237585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449" y="0"/>
            <a:ext cx="2375851" cy="5143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422681" y="1593431"/>
            <a:ext cx="3678300" cy="1116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4292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사용자들은 GeDi에서 제공하는 성차별 단어와 성평등 단어에 대한 테스트를 진행할 수 있습니다.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0"/>
          <p:cNvSpPr txBox="1"/>
          <p:nvPr>
            <p:ph type="title"/>
          </p:nvPr>
        </p:nvSpPr>
        <p:spPr>
          <a:xfrm>
            <a:off x="363900" y="483797"/>
            <a:ext cx="35202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소개</a:t>
            </a:r>
            <a:endParaRPr/>
          </a:p>
        </p:txBody>
      </p:sp>
      <p:sp>
        <p:nvSpPr>
          <p:cNvPr id="145" name="Google Shape;145;p30"/>
          <p:cNvSpPr txBox="1"/>
          <p:nvPr>
            <p:ph idx="2" type="subTitle"/>
          </p:nvPr>
        </p:nvSpPr>
        <p:spPr>
          <a:xfrm>
            <a:off x="422681" y="1138228"/>
            <a:ext cx="3313200" cy="28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1A73E8"/>
                </a:solidFill>
              </a:rPr>
              <a:t>GeDi:Gender Neutral Dictionary</a:t>
            </a:r>
            <a:endParaRPr sz="1300"/>
          </a:p>
        </p:txBody>
      </p:sp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300" y="13"/>
            <a:ext cx="2375851" cy="514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150" y="13"/>
            <a:ext cx="2375851" cy="5143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422681" y="1593431"/>
            <a:ext cx="3678300" cy="1900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4292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첫 로그인 이후 다섯 개의 레벨테스트를 진행할 수 있습니다. 테스트 이후 테스트 결과와 함께 풀었던 문제에 대한 해설을 확인할 수 있습니다.</a:t>
            </a:r>
            <a:endParaRPr sz="1700">
              <a:solidFill>
                <a:srgbClr val="24292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31"/>
          <p:cNvSpPr txBox="1"/>
          <p:nvPr>
            <p:ph type="title"/>
          </p:nvPr>
        </p:nvSpPr>
        <p:spPr>
          <a:xfrm>
            <a:off x="363900" y="483797"/>
            <a:ext cx="35202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소개</a:t>
            </a:r>
            <a:endParaRPr/>
          </a:p>
        </p:txBody>
      </p:sp>
      <p:sp>
        <p:nvSpPr>
          <p:cNvPr id="154" name="Google Shape;154;p31"/>
          <p:cNvSpPr txBox="1"/>
          <p:nvPr>
            <p:ph idx="2" type="subTitle"/>
          </p:nvPr>
        </p:nvSpPr>
        <p:spPr>
          <a:xfrm>
            <a:off x="422681" y="1138228"/>
            <a:ext cx="3313200" cy="28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1A73E8"/>
                </a:solidFill>
              </a:rPr>
              <a:t>GeDi:Gender Neutral Dictionary</a:t>
            </a:r>
            <a:endParaRPr sz="1300"/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775" y="0"/>
            <a:ext cx="2375851" cy="514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625" y="0"/>
            <a:ext cx="2375851" cy="514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idx="1" type="body"/>
          </p:nvPr>
        </p:nvSpPr>
        <p:spPr>
          <a:xfrm>
            <a:off x="422681" y="1593431"/>
            <a:ext cx="3678300" cy="1900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4292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테스트 후에는 MyPage로 넘어가게 됩니다. My Page에서는 주간 달력과 다음 레벨까지의 남은 포인트, 오늘의 문제, Weekly Knowledge 를 확인하실 수 있습니다.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32"/>
          <p:cNvSpPr txBox="1"/>
          <p:nvPr>
            <p:ph type="title"/>
          </p:nvPr>
        </p:nvSpPr>
        <p:spPr>
          <a:xfrm>
            <a:off x="363900" y="483797"/>
            <a:ext cx="35202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소개</a:t>
            </a:r>
            <a:endParaRPr/>
          </a:p>
        </p:txBody>
      </p:sp>
      <p:sp>
        <p:nvSpPr>
          <p:cNvPr id="163" name="Google Shape;163;p32"/>
          <p:cNvSpPr txBox="1"/>
          <p:nvPr>
            <p:ph idx="2" type="subTitle"/>
          </p:nvPr>
        </p:nvSpPr>
        <p:spPr>
          <a:xfrm>
            <a:off x="422681" y="1138228"/>
            <a:ext cx="3313200" cy="28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1A73E8"/>
                </a:solidFill>
              </a:rPr>
              <a:t>GeDi:Gender Neutral Dictionary</a:t>
            </a:r>
            <a:endParaRPr sz="1300"/>
          </a:p>
        </p:txBody>
      </p:sp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298" y="0"/>
            <a:ext cx="237585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148" y="0"/>
            <a:ext cx="23758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422681" y="1593431"/>
            <a:ext cx="3678300" cy="1508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4292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Dictionary 탭으로 이동하면 성평등 단어사전을 확인하실 수 있습니다.</a:t>
            </a:r>
            <a:endParaRPr sz="1700">
              <a:solidFill>
                <a:srgbClr val="24292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4292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성차별적 의미를 담은 단어와 수정된 단어, 뜻을 소개합니다.</a:t>
            </a:r>
            <a:endParaRPr sz="1700">
              <a:solidFill>
                <a:srgbClr val="24292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33"/>
          <p:cNvSpPr txBox="1"/>
          <p:nvPr>
            <p:ph type="title"/>
          </p:nvPr>
        </p:nvSpPr>
        <p:spPr>
          <a:xfrm>
            <a:off x="363900" y="483797"/>
            <a:ext cx="35202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소개</a:t>
            </a:r>
            <a:endParaRPr/>
          </a:p>
        </p:txBody>
      </p:sp>
      <p:sp>
        <p:nvSpPr>
          <p:cNvPr id="172" name="Google Shape;172;p33"/>
          <p:cNvSpPr txBox="1"/>
          <p:nvPr>
            <p:ph idx="2" type="subTitle"/>
          </p:nvPr>
        </p:nvSpPr>
        <p:spPr>
          <a:xfrm>
            <a:off x="422681" y="1138228"/>
            <a:ext cx="3313200" cy="28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1A73E8"/>
                </a:solidFill>
              </a:rPr>
              <a:t>GeDi:Gender Neutral Dictionary</a:t>
            </a:r>
            <a:endParaRPr sz="1300"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250" y="0"/>
            <a:ext cx="237586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126" y="-37"/>
            <a:ext cx="2375874" cy="514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422681" y="1593431"/>
            <a:ext cx="3678300" cy="2685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4292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사전 페이지 우측 하단 버튼을 누르면 Google ML Kit의 text Detector를 활용하여 이미지의 단어를 인식하고, 사전에 있는 단어의 경우 수정할 내용을 보여줍니다.</a:t>
            </a:r>
            <a:endParaRPr sz="1700">
              <a:solidFill>
                <a:srgbClr val="24292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4292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현재는 IOS 기기에서만 해당 기능을 지원하고 있습니다.</a:t>
            </a:r>
            <a:endParaRPr sz="1700">
              <a:solidFill>
                <a:srgbClr val="24292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34"/>
          <p:cNvSpPr txBox="1"/>
          <p:nvPr>
            <p:ph type="title"/>
          </p:nvPr>
        </p:nvSpPr>
        <p:spPr>
          <a:xfrm>
            <a:off x="363900" y="483797"/>
            <a:ext cx="35202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소개</a:t>
            </a:r>
            <a:endParaRPr/>
          </a:p>
        </p:txBody>
      </p:sp>
      <p:sp>
        <p:nvSpPr>
          <p:cNvPr id="181" name="Google Shape;181;p34"/>
          <p:cNvSpPr txBox="1"/>
          <p:nvPr>
            <p:ph idx="2" type="subTitle"/>
          </p:nvPr>
        </p:nvSpPr>
        <p:spPr>
          <a:xfrm>
            <a:off x="422681" y="1138228"/>
            <a:ext cx="3313200" cy="28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1A73E8"/>
                </a:solidFill>
              </a:rPr>
              <a:t>GeDi:Gender Neutral Dictionary</a:t>
            </a:r>
            <a:endParaRPr sz="1300"/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250" y="-12"/>
            <a:ext cx="2375874" cy="514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125" y="0"/>
            <a:ext cx="2375874" cy="514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